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524" r:id="rId1"/>
  </p:sldMasterIdLst>
  <p:notesMasterIdLst>
    <p:notesMasterId r:id="rId61"/>
  </p:notesMasterIdLst>
  <p:handoutMasterIdLst>
    <p:handoutMasterId r:id="rId62"/>
  </p:handoutMasterIdLst>
  <p:sldIdLst>
    <p:sldId id="257" r:id="rId2"/>
    <p:sldId id="318" r:id="rId3"/>
    <p:sldId id="320" r:id="rId4"/>
    <p:sldId id="269" r:id="rId5"/>
    <p:sldId id="270" r:id="rId6"/>
    <p:sldId id="271" r:id="rId7"/>
    <p:sldId id="352" r:id="rId8"/>
    <p:sldId id="274" r:id="rId9"/>
    <p:sldId id="348" r:id="rId10"/>
    <p:sldId id="373" r:id="rId11"/>
    <p:sldId id="288" r:id="rId12"/>
    <p:sldId id="324" r:id="rId13"/>
    <p:sldId id="325" r:id="rId14"/>
    <p:sldId id="326" r:id="rId15"/>
    <p:sldId id="344" r:id="rId16"/>
    <p:sldId id="323" r:id="rId17"/>
    <p:sldId id="367" r:id="rId18"/>
    <p:sldId id="295" r:id="rId19"/>
    <p:sldId id="297" r:id="rId20"/>
    <p:sldId id="290" r:id="rId21"/>
    <p:sldId id="346" r:id="rId22"/>
    <p:sldId id="340" r:id="rId23"/>
    <p:sldId id="341" r:id="rId24"/>
    <p:sldId id="370" r:id="rId25"/>
    <p:sldId id="372" r:id="rId26"/>
    <p:sldId id="371" r:id="rId27"/>
    <p:sldId id="278" r:id="rId28"/>
    <p:sldId id="354" r:id="rId29"/>
    <p:sldId id="279" r:id="rId30"/>
    <p:sldId id="355" r:id="rId31"/>
    <p:sldId id="281" r:id="rId32"/>
    <p:sldId id="356" r:id="rId33"/>
    <p:sldId id="357" r:id="rId34"/>
    <p:sldId id="358" r:id="rId35"/>
    <p:sldId id="359" r:id="rId36"/>
    <p:sldId id="282" r:id="rId37"/>
    <p:sldId id="299" r:id="rId38"/>
    <p:sldId id="300" r:id="rId39"/>
    <p:sldId id="351" r:id="rId40"/>
    <p:sldId id="365" r:id="rId41"/>
    <p:sldId id="366" r:id="rId42"/>
    <p:sldId id="321" r:id="rId43"/>
    <p:sldId id="368" r:id="rId44"/>
    <p:sldId id="369" r:id="rId45"/>
    <p:sldId id="360" r:id="rId46"/>
    <p:sldId id="361" r:id="rId47"/>
    <p:sldId id="284" r:id="rId48"/>
    <p:sldId id="286" r:id="rId49"/>
    <p:sldId id="327" r:id="rId50"/>
    <p:sldId id="305" r:id="rId51"/>
    <p:sldId id="285" r:id="rId52"/>
    <p:sldId id="362" r:id="rId53"/>
    <p:sldId id="287" r:id="rId54"/>
    <p:sldId id="363" r:id="rId55"/>
    <p:sldId id="349" r:id="rId56"/>
    <p:sldId id="309" r:id="rId57"/>
    <p:sldId id="310" r:id="rId58"/>
    <p:sldId id="353" r:id="rId59"/>
    <p:sldId id="312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6" autoAdjust="0"/>
    <p:restoredTop sz="83292" autoAdjust="0"/>
  </p:normalViewPr>
  <p:slideViewPr>
    <p:cSldViewPr>
      <p:cViewPr varScale="1">
        <p:scale>
          <a:sx n="75" d="100"/>
          <a:sy n="75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F950-9369-440E-A75B-15B34EC29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3185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86E24A1-6FCB-4FC5-A977-B2C486A16D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43509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5288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21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91440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198563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Slides 7, 8, 10 – bond</a:t>
            </a:r>
            <a:r>
              <a:rPr lang="en-US" altLang="en-US" baseline="0" dirty="0" smtClean="0"/>
              <a:t> interest – OOS?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#28, 29, 30, 37, 43, 54 new screen shot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57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33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Master limited partnerships can</a:t>
            </a:r>
            <a:r>
              <a:rPr lang="en-US" altLang="en-US" b="1" baseline="0" dirty="0" smtClean="0"/>
              <a:t> </a:t>
            </a:r>
            <a:r>
              <a:rPr lang="en-US" altLang="en-US" b="1" dirty="0" smtClean="0"/>
              <a:t>generate ordinary income, other types of out-of-scope</a:t>
            </a:r>
            <a:r>
              <a:rPr lang="en-US" altLang="en-US" b="1" baseline="0" dirty="0" smtClean="0"/>
              <a:t> income,</a:t>
            </a:r>
            <a:r>
              <a:rPr lang="en-US" altLang="en-US" b="1" dirty="0" smtClean="0"/>
              <a:t> or</a:t>
            </a:r>
            <a:r>
              <a:rPr lang="en-US" altLang="en-US" b="1" baseline="0" dirty="0" smtClean="0"/>
              <a:t> involve substantial calculations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baseline="0" dirty="0" smtClean="0"/>
              <a:t>Additionally, they can require multiple state filings</a:t>
            </a: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56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76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0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Capital gains may be taxed at a lower rate than ordinary income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Rate can be as low as zero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389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Many taxpayers have direct investments, not held in a brokerage account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Extra care is needed to make sure all are accounted for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923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 5 Investment expenses rarely</a:t>
            </a:r>
            <a:r>
              <a:rPr lang="en-US" baseline="0" dirty="0" smtClean="0"/>
              <a:t> seen on 1099-DIV form; more common with a brokerage statement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41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Same as boxes on 1099-DIV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Box 2c Sec 1202 gains – out of scope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Boxes 8 and 9 Liquidation distributions – out of scope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Look out for state withholding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3183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1a, 1b and 2a are usually what we encounter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834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If fund distributes short term gains, they are treated as dividends for federal tax purposes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36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30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Reinvestment plans are sometimes referred to as “DRIPs” – Dividend Reinvestment Plans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Most often seen with mutual funds or ETFs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Can also be done with direct shareholdings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Many large companies offer DRIPs to their shareholders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1099 will be issued for the dividend amount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504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Encourage counselors to ask probing questions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It is not “prying,” it is essential to an accurate return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4869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u="sng" dirty="0" smtClean="0"/>
              <a:t>Steps and questions to determine whether in scope, before touching the computer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Prior year’s return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Review all income areas to understand the taxpayer’s tax situation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Most taxpayers’ situation does not vary much year to year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Form 1099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Look for out of scope issues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Look for foreign payers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Forms K-1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Look for out of scope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2748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87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438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dirty="0" smtClean="0"/>
              <a:t>In general, investment income includes, but is not limited to: </a:t>
            </a:r>
          </a:p>
          <a:p>
            <a:pPr marL="664546" lvl="1">
              <a:buFontTx/>
              <a:buChar char="•"/>
            </a:pPr>
            <a:r>
              <a:rPr lang="en-US" altLang="en-US" dirty="0" smtClean="0"/>
              <a:t>interest, dividends, capital gains, </a:t>
            </a:r>
          </a:p>
          <a:p>
            <a:pPr marL="664546" lvl="1">
              <a:buFontTx/>
              <a:buChar char="•"/>
            </a:pPr>
            <a:r>
              <a:rPr lang="en-US" altLang="en-US" dirty="0" smtClean="0"/>
              <a:t>rental and royalty income, </a:t>
            </a:r>
          </a:p>
          <a:p>
            <a:pPr marL="664546" lvl="1">
              <a:buFontTx/>
              <a:buChar char="•"/>
            </a:pPr>
            <a:r>
              <a:rPr lang="en-US" altLang="en-US" dirty="0" smtClean="0"/>
              <a:t>non-qualified annuities, </a:t>
            </a:r>
          </a:p>
          <a:p>
            <a:pPr marL="664546" lvl="1">
              <a:buFontTx/>
              <a:buChar char="•"/>
            </a:pPr>
            <a:r>
              <a:rPr lang="en-US" altLang="en-US" dirty="0" smtClean="0"/>
              <a:t>income from businesses involved in trading of financial instruments or commodities (OOS), and </a:t>
            </a:r>
          </a:p>
          <a:p>
            <a:pPr marL="664546" lvl="1">
              <a:buFontTx/>
              <a:buChar char="•"/>
            </a:pPr>
            <a:r>
              <a:rPr lang="en-US" altLang="en-US" dirty="0" smtClean="0"/>
              <a:t>businesses that are passive activities to the taxpayer (OOS)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gross investment income is reduced for investment expenses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tax applies on the lesser of net investment income or the amount by which AGI exceeds the thresholds above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18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21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951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252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TSJ if relevant to your state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Can list same payer multiple times if different types of interest, i.e.,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One line for municipal interest with state impact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Second line for Savings bonds, also with state impact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59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17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Enter federal or foreign tax withheld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815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Interest</a:t>
            </a:r>
            <a:r>
              <a:rPr lang="en-US" altLang="en-US" b="1" baseline="0" dirty="0" smtClean="0"/>
              <a:t> from US obligations is taxable for federal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1" baseline="0" dirty="0" smtClean="0"/>
              <a:t>Except if qualified as for education expenses – out of scope</a:t>
            </a:r>
            <a:endParaRPr lang="en-US" altLang="en-US" b="1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518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92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728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Must enter exempt income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Not taxed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Affects other calculations, e.g. taxable part of SS benefits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Advise for your state if an adjustment would be appropriate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0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Generally,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="1" dirty="0" smtClean="0"/>
              <a:t>Interest</a:t>
            </a:r>
            <a:r>
              <a:rPr lang="en-US" altLang="en-US" b="1" baseline="0" dirty="0" smtClean="0"/>
              <a:t> income from obligations of your resident state are not taxable in your state</a:t>
            </a:r>
            <a:endParaRPr lang="en-US" altLang="en-US" b="1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b="1" dirty="0" smtClean="0"/>
              <a:t>Interest income from obligations of another stat</a:t>
            </a:r>
            <a:r>
              <a:rPr lang="en-US" altLang="en-US" b="1" baseline="0" dirty="0" smtClean="0"/>
              <a:t>e are taxable</a:t>
            </a:r>
          </a:p>
          <a:p>
            <a:pPr lvl="0" eaLnBrk="1" hangingPunct="1">
              <a:spcBef>
                <a:spcPct val="0"/>
              </a:spcBef>
            </a:pPr>
            <a:r>
              <a:rPr lang="en-US" altLang="en-US" b="1" baseline="0" dirty="0" smtClean="0"/>
              <a:t>Indicate owner, if needed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8587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6693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Definition of “covered securities” generally</a:t>
            </a:r>
          </a:p>
          <a:p>
            <a:pPr marL="664546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Stock purchased in 2011 and later</a:t>
            </a:r>
          </a:p>
          <a:p>
            <a:pPr marL="664546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Mutual fund shares purchased in 2012 and later</a:t>
            </a:r>
          </a:p>
          <a:p>
            <a:pPr marL="664546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Other securities (options, bonds, etc.) have later “covered” dates</a:t>
            </a:r>
          </a:p>
          <a:p>
            <a:pPr marL="427927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TaxSlayer has a place to enter nondividend distribution</a:t>
            </a:r>
            <a:r>
              <a:rPr lang="en-US" altLang="en-US" b="1" baseline="0" dirty="0" smtClean="0"/>
              <a:t>, but it doesn’t go anywhere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504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Federally exempt income – interest</a:t>
            </a:r>
            <a:r>
              <a:rPr lang="en-US" baseline="0" dirty="0" smtClean="0"/>
              <a:t> or dividends are entered in the exempt income screen shown earlier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693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4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Credit unions may call their interest “dividends” – but it’s really interest</a:t>
            </a:r>
            <a:r>
              <a:rPr lang="en-US" altLang="en-US" b="1" baseline="0" dirty="0" smtClean="0"/>
              <a:t> and reported as such</a:t>
            </a: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321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7568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05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If any PAB entry, need to check AMT (1040 line 45) – IF &gt;0 OUT OF 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135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184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388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9952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Whether or not reported on a 1099, taxpayer must report all their income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405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Whether or not reported on a 1099, taxpayer must report all their income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1923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619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268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9798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Usually the questions are defaulted to “no”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If there is foreign interest income, must ask the questions and correct the answers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A mutual fund that reports “foreign income” is not the same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Mutual fund interest income is in scope and is not a foreign account (normally)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Substantial penalties for not filing the foreign account forms: FinCen114</a:t>
            </a:r>
            <a:r>
              <a:rPr lang="en-US" altLang="en-US" b="1" baseline="0" dirty="0" smtClean="0"/>
              <a:t> </a:t>
            </a:r>
            <a:r>
              <a:rPr lang="en-US" altLang="en-US" b="1" dirty="0" smtClean="0"/>
              <a:t>and/or Form 8938 (both out of scope)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475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Read questions</a:t>
            </a:r>
            <a:r>
              <a:rPr lang="en-US" altLang="en-US" b="1" baseline="0" dirty="0" smtClean="0"/>
              <a:t> carefully – signature authority over a foreign account also has to be reported.</a:t>
            </a: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1104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Do not reduce income amounts for investment expenses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No benefit if taking standard deduction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Cannot be investment </a:t>
            </a:r>
            <a:r>
              <a:rPr lang="en-US" altLang="en-US" b="1" u="sng" dirty="0" smtClean="0"/>
              <a:t>interest</a:t>
            </a:r>
            <a:r>
              <a:rPr lang="en-US" altLang="en-US" b="1" dirty="0" smtClean="0"/>
              <a:t> – entirely different subject 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Investment interest is out of scope!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Investment expenses: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Safety deposit box fee is an investment expense only if it is used to hold investments, e.g stock certificates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If used for personal items only, e.g. jewelry, not deductible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Management or account fees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Must be paid from taxable account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Fee paid within an IRA is not deductible</a:t>
            </a:r>
          </a:p>
          <a:p>
            <a:pPr marL="1147852"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Will reduce IRA assets eventually taxed when distributed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5254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If taxpayer still has the account </a:t>
            </a:r>
          </a:p>
          <a:p>
            <a:pPr marL="664546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Confirm that no interest or dividend this year</a:t>
            </a:r>
          </a:p>
          <a:p>
            <a:pPr marL="664546"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Many taxpayers have direct stock holdings (not in a brokerage account)</a:t>
            </a:r>
          </a:p>
          <a:p>
            <a:pPr marL="1147852"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Easy to miss (or lose) 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8664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3575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See form 8938 instructions for the definition of a specified foreign financial asset – it is not limited to bank or brokerage accounts.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487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52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Informational: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Some treasury bonds may produce exempt interest for federal purposes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Certain “EE” or “I” bonds used for qualified education purposes</a:t>
            </a:r>
          </a:p>
          <a:p>
            <a:pPr marL="664546"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Requires Form 8815 – which is out of scope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88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FATCA stands for Foreign Account Tax Compliance Act.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01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All the information as in 1099-INT boxes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Format varies by payer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34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/>
              <a:t>Informational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Discount is if bought at less than face value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Premium is if bought at more than face value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/>
              <a:t>Emphasize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If taxpayer buys and sells bonds, they should be referred to a paid preparer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559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78D8-7786-46E8-85F3-45F99EB0F4C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39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563C5F-F14C-43A2-AADE-916BDE26AB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2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105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032942-8CA6-444B-8B9C-03030618B5E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0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769657-6DE1-4A13-B27F-FCBBABB402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71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3600"/>
            <a:ext cx="7869654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28.png"/><Relationship Id="rId4" Type="http://schemas.microsoft.com/office/2007/relationships/hdphoto" Target="../media/hdphoto1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7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3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4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5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Interest and Dividend Income</a:t>
            </a:r>
          </a:p>
        </p:txBody>
      </p:sp>
      <p:sp>
        <p:nvSpPr>
          <p:cNvPr id="11267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Form 1040 – Lines 8 – 9 </a:t>
            </a:r>
          </a:p>
          <a:p>
            <a:r>
              <a:rPr lang="en-US" altLang="en-US" dirty="0" smtClean="0"/>
              <a:t>Pub 4012 </a:t>
            </a:r>
            <a:r>
              <a:rPr lang="en-US" altLang="en-US" dirty="0" smtClean="0"/>
              <a:t>– Tab D </a:t>
            </a:r>
            <a:endParaRPr lang="en-US" altLang="en-US" dirty="0" smtClean="0"/>
          </a:p>
          <a:p>
            <a:r>
              <a:rPr lang="en-US" altLang="en-US" dirty="0" smtClean="0"/>
              <a:t>Pub 4491 </a:t>
            </a:r>
            <a:r>
              <a:rPr lang="en-US" altLang="en-US" dirty="0" smtClean="0"/>
              <a:t>– Lesson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9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Issue Discount (OID)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773792"/>
            <a:ext cx="7239000" cy="4855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701705" y="3831192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912789" y="3831192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37941" y="5488204"/>
            <a:ext cx="2182090" cy="3698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cs typeface="Calibri" panose="020F0502020204030204" pitchFamily="34" charset="0"/>
              </a:rPr>
              <a:t>FATCA is out of scope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63165" y="5660136"/>
            <a:ext cx="532819" cy="60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019800" y="5651956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1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 –</a:t>
            </a:r>
            <a:br>
              <a:rPr lang="en-US" altLang="en-US" dirty="0" smtClean="0"/>
            </a:br>
            <a:r>
              <a:rPr lang="en-US" altLang="en-US" dirty="0" smtClean="0"/>
              <a:t>What is it?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Payment by a corporation</a:t>
            </a:r>
          </a:p>
          <a:p>
            <a:pPr eaLnBrk="1" hangingPunct="1"/>
            <a:r>
              <a:rPr lang="en-US" altLang="en-US" dirty="0" smtClean="0"/>
              <a:t>Paid to its shareholders</a:t>
            </a:r>
          </a:p>
          <a:p>
            <a:pPr eaLnBrk="1" hangingPunct="1"/>
            <a:r>
              <a:rPr lang="en-US" altLang="en-US" dirty="0" smtClean="0"/>
              <a:t>Represents a portion of the corporation’s earnings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6917"/>
            <a:ext cx="1491344" cy="93423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 –</a:t>
            </a:r>
            <a:br>
              <a:rPr lang="en-US" altLang="en-US" dirty="0" smtClean="0"/>
            </a:br>
            <a:r>
              <a:rPr lang="en-US" altLang="en-US" dirty="0" smtClean="0"/>
              <a:t>What is it?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Mutual funds* invest in (buy)</a:t>
            </a:r>
          </a:p>
          <a:p>
            <a:pPr lvl="1" eaLnBrk="1" hangingPunct="1"/>
            <a:r>
              <a:rPr lang="en-US" altLang="en-US" dirty="0" smtClean="0"/>
              <a:t>Stock of corporations </a:t>
            </a:r>
          </a:p>
          <a:p>
            <a:pPr lvl="1" eaLnBrk="1" hangingPunct="1"/>
            <a:r>
              <a:rPr lang="en-US" altLang="en-US" dirty="0" smtClean="0"/>
              <a:t>Bonds issued by private or government entities</a:t>
            </a:r>
          </a:p>
          <a:p>
            <a:pPr lvl="1" eaLnBrk="1" hangingPunct="1"/>
            <a:r>
              <a:rPr lang="en-US" altLang="en-US" dirty="0" smtClean="0"/>
              <a:t>Other investments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dirty="0" smtClean="0"/>
              <a:t>*Includes ETFs (Exchange Traded Funds)</a:t>
            </a: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dirty="0" smtClean="0"/>
              <a:t>*Master limited partnerships are usually out of scope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 –</a:t>
            </a:r>
            <a:br>
              <a:rPr lang="en-US" altLang="en-US" dirty="0" smtClean="0"/>
            </a:br>
            <a:r>
              <a:rPr lang="en-US" altLang="en-US" dirty="0" smtClean="0"/>
              <a:t>What is it?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Mutual funds “pay” to their investors</a:t>
            </a:r>
          </a:p>
          <a:p>
            <a:pPr lvl="1" eaLnBrk="1" hangingPunct="1"/>
            <a:r>
              <a:rPr lang="en-US" altLang="en-US" dirty="0" smtClean="0"/>
              <a:t>Dividends from the fund’s income</a:t>
            </a:r>
          </a:p>
          <a:p>
            <a:pPr lvl="2" eaLnBrk="1" hangingPunct="1"/>
            <a:r>
              <a:rPr lang="en-US" altLang="en-US" dirty="0" smtClean="0"/>
              <a:t>Dividend income from corporations</a:t>
            </a:r>
          </a:p>
          <a:p>
            <a:pPr lvl="2" eaLnBrk="1" hangingPunct="1"/>
            <a:r>
              <a:rPr lang="en-US" altLang="en-US" dirty="0" smtClean="0"/>
              <a:t>Interest income from bonds/accounts</a:t>
            </a:r>
          </a:p>
          <a:p>
            <a:pPr lvl="1" eaLnBrk="1" hangingPunct="1"/>
            <a:r>
              <a:rPr lang="en-US" altLang="en-US" dirty="0" smtClean="0"/>
              <a:t>Capital gain distributions from capital transactions that the fund makes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Dividend Income –</a:t>
            </a:r>
            <a:br>
              <a:rPr lang="en-US" altLang="en-US" dirty="0" smtClean="0"/>
            </a:br>
            <a:r>
              <a:rPr lang="en-US" altLang="en-US" dirty="0" smtClean="0"/>
              <a:t>What is it?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3DB30-7DCD-419A-B7FF-3D32CE44F6AC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Mutual fund dividends</a:t>
            </a:r>
          </a:p>
          <a:p>
            <a:pPr lvl="1"/>
            <a:r>
              <a:rPr lang="en-US" altLang="en-US" dirty="0" smtClean="0"/>
              <a:t>Dividend income from corporations</a:t>
            </a:r>
          </a:p>
          <a:p>
            <a:pPr lvl="2"/>
            <a:r>
              <a:rPr lang="en-US" altLang="en-US" dirty="0" smtClean="0"/>
              <a:t>Will be identified as ordinary/qualified</a:t>
            </a:r>
          </a:p>
          <a:p>
            <a:pPr lvl="1"/>
            <a:r>
              <a:rPr lang="en-US" altLang="en-US" dirty="0" smtClean="0"/>
              <a:t>Interest income from bonds/accounts</a:t>
            </a:r>
          </a:p>
          <a:p>
            <a:pPr lvl="2"/>
            <a:r>
              <a:rPr lang="en-US" altLang="en-US" dirty="0" smtClean="0"/>
              <a:t>Will be identified if from U.S. obligation</a:t>
            </a:r>
          </a:p>
          <a:p>
            <a:pPr lvl="2"/>
            <a:r>
              <a:rPr lang="en-US" altLang="en-US" dirty="0" smtClean="0"/>
              <a:t>Will be identified as exempt if from exempt securities, e.g. state bonds</a:t>
            </a:r>
          </a:p>
          <a:p>
            <a:pPr lvl="1"/>
            <a:r>
              <a:rPr lang="en-US" altLang="en-US" dirty="0" smtClean="0"/>
              <a:t>But both are still “dividends” to the fund’s shareholders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 Income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3DB30-7DCD-419A-B7FF-3D32CE44F6AC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891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Ordinary dividend income, not qualified</a:t>
            </a:r>
          </a:p>
          <a:p>
            <a:pPr lvl="1"/>
            <a:r>
              <a:rPr lang="en-US" altLang="en-US" dirty="0" smtClean="0"/>
              <a:t>Taxed at regular tax rates</a:t>
            </a:r>
          </a:p>
          <a:p>
            <a:r>
              <a:rPr lang="en-US" altLang="en-US" dirty="0" smtClean="0"/>
              <a:t>Qualified dividend income</a:t>
            </a:r>
          </a:p>
          <a:p>
            <a:pPr lvl="1"/>
            <a:r>
              <a:rPr lang="en-US" altLang="en-US" dirty="0" smtClean="0"/>
              <a:t>A subset of ordinary dividends</a:t>
            </a:r>
          </a:p>
          <a:p>
            <a:pPr lvl="1"/>
            <a:r>
              <a:rPr lang="en-US" altLang="en-US" dirty="0" smtClean="0"/>
              <a:t>Taxed at capital gain rates</a:t>
            </a:r>
          </a:p>
        </p:txBody>
      </p:sp>
      <p:pic>
        <p:nvPicPr>
          <p:cNvPr id="645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126"/>
            <a:ext cx="1183104" cy="9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953000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Where to Find Dividend Income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Form 1099-DIV </a:t>
            </a:r>
          </a:p>
          <a:p>
            <a:r>
              <a:rPr lang="en-US" altLang="en-US" dirty="0" smtClean="0"/>
              <a:t>Substitute 1099-DIV (brokerage or mutual fund statement)</a:t>
            </a:r>
          </a:p>
          <a:p>
            <a:r>
              <a:rPr lang="en-US" altLang="en-US" dirty="0" smtClean="0"/>
              <a:t>Schedule K-1 (later Lesson)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 1099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48745" y="367145"/>
            <a:ext cx="2971800" cy="64611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The Tax Form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8200" y="1742596"/>
            <a:ext cx="7215143" cy="4886804"/>
            <a:chOff x="1319257" y="1295400"/>
            <a:chExt cx="7215143" cy="48868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9257" y="1295400"/>
              <a:ext cx="7215143" cy="48868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5150789" y="3200400"/>
              <a:ext cx="48801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  <a:cs typeface="Calibri" panose="020F0502020204030204" pitchFamily="34" charset="0"/>
                </a:rPr>
                <a:t>OOS</a:t>
              </a: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6369989" y="3213556"/>
              <a:ext cx="48801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  <a:cs typeface="Calibri" panose="020F0502020204030204" pitchFamily="34" charset="0"/>
                </a:rPr>
                <a:t>OOS</a:t>
              </a: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181600" y="4724400"/>
              <a:ext cx="488011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  <a:cs typeface="Calibri" panose="020F0502020204030204" pitchFamily="34" charset="0"/>
                </a:rPr>
                <a:t>OOS</a:t>
              </a: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613994" y="4695041"/>
              <a:ext cx="488011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  <a:cs typeface="Calibri" panose="020F0502020204030204" pitchFamily="34" charset="0"/>
                </a:rPr>
                <a:t>OOS</a:t>
              </a: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46453" y="5520052"/>
            <a:ext cx="2182090" cy="3698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cs typeface="Calibri" panose="020F0502020204030204" pitchFamily="34" charset="0"/>
              </a:rPr>
              <a:t>FATCA is out of scope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48000" y="5704996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20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Dividends – Excerpt </a:t>
            </a:r>
            <a:r>
              <a:rPr lang="en-US" altLang="en-US" dirty="0"/>
              <a:t>from </a:t>
            </a:r>
            <a:r>
              <a:rPr lang="en-US" altLang="en-US" dirty="0" smtClean="0"/>
              <a:t>Sample Brokerage Statement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Excerpt from sample brokerage statement</a:t>
            </a:r>
          </a:p>
        </p:txBody>
      </p:sp>
      <p:sp>
        <p:nvSpPr>
          <p:cNvPr id="70663" name="TextBox 3"/>
          <p:cNvSpPr txBox="1">
            <a:spLocks noChangeArrowheads="1"/>
          </p:cNvSpPr>
          <p:nvPr/>
        </p:nvSpPr>
        <p:spPr bwMode="auto">
          <a:xfrm>
            <a:off x="2971800" y="2079625"/>
            <a:ext cx="5334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20XX</a:t>
            </a:r>
          </a:p>
        </p:txBody>
      </p:sp>
      <p:pic>
        <p:nvPicPr>
          <p:cNvPr id="70664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76400"/>
            <a:ext cx="8639175" cy="440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665" name="Group 10"/>
          <p:cNvGrpSpPr>
            <a:grpSpLocks/>
          </p:cNvGrpSpPr>
          <p:nvPr/>
        </p:nvGrpSpPr>
        <p:grpSpPr bwMode="auto">
          <a:xfrm>
            <a:off x="2819400" y="5715000"/>
            <a:ext cx="3657600" cy="369887"/>
            <a:chOff x="2819400" y="5955268"/>
            <a:chExt cx="3657600" cy="369332"/>
          </a:xfrm>
        </p:grpSpPr>
        <p:sp>
          <p:nvSpPr>
            <p:cNvPr id="70670" name="TextBox 11"/>
            <p:cNvSpPr txBox="1">
              <a:spLocks noChangeArrowheads="1"/>
            </p:cNvSpPr>
            <p:nvPr/>
          </p:nvSpPr>
          <p:spPr bwMode="auto">
            <a:xfrm>
              <a:off x="4191000" y="5955268"/>
              <a:ext cx="228600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FATCA is out of scope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819400" y="612646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276600" y="4419600"/>
            <a:ext cx="4419600" cy="369888"/>
            <a:chOff x="2819400" y="6020261"/>
            <a:chExt cx="4419600" cy="368778"/>
          </a:xfrm>
        </p:grpSpPr>
        <p:sp>
          <p:nvSpPr>
            <p:cNvPr id="70668" name="TextBox 11"/>
            <p:cNvSpPr txBox="1">
              <a:spLocks noChangeArrowheads="1"/>
            </p:cNvSpPr>
            <p:nvPr/>
          </p:nvSpPr>
          <p:spPr bwMode="auto">
            <a:xfrm>
              <a:off x="4191000" y="6020261"/>
              <a:ext cx="3048000" cy="368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Lines 8 and 9 are out of scope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819400" y="6175369"/>
              <a:ext cx="1295400" cy="126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 bwMode="auto">
          <a:xfrm flipH="1">
            <a:off x="3276600" y="4572000"/>
            <a:ext cx="1295400" cy="166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962400" y="3200411"/>
            <a:ext cx="4343400" cy="369332"/>
            <a:chOff x="3200400" y="6020261"/>
            <a:chExt cx="4343400" cy="368223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4191000" y="6020261"/>
              <a:ext cx="3352800" cy="3682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Lines </a:t>
              </a:r>
              <a:r>
                <a:rPr lang="en-US" altLang="en-US" dirty="0" smtClean="0">
                  <a:solidFill>
                    <a:srgbClr val="FF0000"/>
                  </a:solidFill>
                  <a:cs typeface="Calibri" panose="020F0502020204030204" pitchFamily="34" charset="0"/>
                </a:rPr>
                <a:t>2c </a:t>
              </a:r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and </a:t>
              </a:r>
              <a:r>
                <a:rPr lang="en-US" altLang="en-US" dirty="0" smtClean="0">
                  <a:solidFill>
                    <a:srgbClr val="FF0000"/>
                  </a:solidFill>
                  <a:cs typeface="Calibri" panose="020F0502020204030204" pitchFamily="34" charset="0"/>
                </a:rPr>
                <a:t>2d </a:t>
              </a:r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are out of scope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200400" y="6188031"/>
              <a:ext cx="914400" cy="601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flipH="1" flipV="1">
            <a:off x="3886200" y="3200411"/>
            <a:ext cx="990600" cy="168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2971800" y="3809997"/>
            <a:ext cx="4495800" cy="369332"/>
            <a:chOff x="2819400" y="5955268"/>
            <a:chExt cx="4495800" cy="368778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4191000" y="5955268"/>
              <a:ext cx="3124200" cy="3687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smtClean="0">
                  <a:solidFill>
                    <a:srgbClr val="FF0000"/>
                  </a:solidFill>
                  <a:cs typeface="Calibri" panose="020F0502020204030204" pitchFamily="34" charset="0"/>
                </a:rPr>
                <a:t>Possible itemized deduction</a:t>
              </a:r>
              <a:endParaRPr lang="en-US" altLang="en-US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819400" y="612646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Dividend Income 1099-DIV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1a Ordinary dividends</a:t>
            </a:r>
          </a:p>
          <a:p>
            <a:pPr lvl="1"/>
            <a:r>
              <a:rPr lang="en-US" altLang="en-US" dirty="0" smtClean="0"/>
              <a:t>1b Qualified dividends – a subset of ordinary dividends</a:t>
            </a:r>
          </a:p>
          <a:p>
            <a:r>
              <a:rPr lang="en-US" altLang="en-US" dirty="0" smtClean="0"/>
              <a:t>2a Capital gain distributions</a:t>
            </a:r>
          </a:p>
          <a:p>
            <a:pPr lvl="1"/>
            <a:r>
              <a:rPr lang="en-US" altLang="en-US" dirty="0" smtClean="0"/>
              <a:t>2b Sec. 1250 gain – a subset of capital gain distribution</a:t>
            </a:r>
          </a:p>
          <a:p>
            <a:pPr lvl="1"/>
            <a:r>
              <a:rPr lang="en-US" altLang="en-US" dirty="0" smtClean="0"/>
              <a:t>2d 28% gain – a subset of capital gain distribution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Interest Income?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3DB30-7DCD-419A-B7FF-3D32CE44F6AC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Earnings on </a:t>
            </a:r>
          </a:p>
          <a:p>
            <a:pPr lvl="1"/>
            <a:r>
              <a:rPr lang="en-US" altLang="en-US" dirty="0" smtClean="0"/>
              <a:t>Bank, savings, and credit union deposits</a:t>
            </a:r>
          </a:p>
          <a:p>
            <a:pPr lvl="1"/>
            <a:r>
              <a:rPr lang="en-US" altLang="en-US" dirty="0" smtClean="0"/>
              <a:t>Certificates of Deposit </a:t>
            </a:r>
          </a:p>
          <a:p>
            <a:pPr lvl="1"/>
            <a:r>
              <a:rPr lang="en-US" altLang="en-US" dirty="0" smtClean="0"/>
              <a:t>Bonds (corporate or government)</a:t>
            </a:r>
          </a:p>
          <a:p>
            <a:pPr lvl="1"/>
            <a:r>
              <a:rPr lang="en-US" altLang="en-US" dirty="0" smtClean="0"/>
              <a:t>Money loaned out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22" y="685800"/>
            <a:ext cx="1426028" cy="89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Gain Distributions</a:t>
            </a:r>
            <a:endParaRPr lang="en-US" dirty="0"/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Capital Gain Distributions represent share of profit from sale of assets within mutual fund</a:t>
            </a:r>
          </a:p>
          <a:p>
            <a:pPr lvl="1"/>
            <a:r>
              <a:rPr lang="en-US" altLang="en-US" dirty="0" smtClean="0"/>
              <a:t>Always long term </a:t>
            </a:r>
          </a:p>
          <a:p>
            <a:pPr lvl="1"/>
            <a:r>
              <a:rPr lang="en-US" altLang="en-US" dirty="0" smtClean="0"/>
              <a:t>Taxed at capital gain rates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900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Reinvested Dividend Income</a:t>
            </a:r>
            <a:endParaRPr lang="en-US" dirty="0"/>
          </a:p>
        </p:txBody>
      </p:sp>
      <p:sp>
        <p:nvSpPr>
          <p:cNvPr id="51203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Reinvested dividends</a:t>
            </a:r>
          </a:p>
          <a:p>
            <a:pPr lvl="1"/>
            <a:r>
              <a:rPr lang="en-US" altLang="en-US" dirty="0" smtClean="0"/>
              <a:t>Really, two transactions</a:t>
            </a:r>
          </a:p>
          <a:p>
            <a:pPr lvl="2"/>
            <a:r>
              <a:rPr lang="en-US" altLang="en-US" dirty="0" smtClean="0"/>
              <a:t>Dividend income</a:t>
            </a:r>
          </a:p>
          <a:p>
            <a:pPr lvl="2"/>
            <a:r>
              <a:rPr lang="en-US" altLang="en-US" dirty="0" smtClean="0"/>
              <a:t>Purchase of more shares</a:t>
            </a:r>
          </a:p>
          <a:p>
            <a:pPr lvl="1"/>
            <a:r>
              <a:rPr lang="en-US" altLang="en-US" dirty="0" smtClean="0"/>
              <a:t>Payer effects both instantaneously</a:t>
            </a:r>
          </a:p>
          <a:p>
            <a:r>
              <a:rPr lang="en-US" altLang="en-US" dirty="0" smtClean="0"/>
              <a:t>Payers keep track of basis for covered securities (always taxpayer’s responsibility)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8EE10-5D45-4506-A05C-DD290F732CB1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Interview </a:t>
            </a:r>
            <a:endParaRPr lang="en-US" dirty="0"/>
          </a:p>
        </p:txBody>
      </p:sp>
      <p:sp>
        <p:nvSpPr>
          <p:cNvPr id="27651" name="Conten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 smtClean="0"/>
              <a:t>A conversation</a:t>
            </a:r>
          </a:p>
        </p:txBody>
      </p:sp>
      <p:pic>
        <p:nvPicPr>
          <p:cNvPr id="27654" name="Picture 6" descr="C:\Users\McHugh\AppData\Local\Microsoft\Windows\Temporary Internet Files\Content.IE5\FD9GFCA2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38" y="381000"/>
            <a:ext cx="1575558" cy="9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86113"/>
            <a:ext cx="8867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1888"/>
            <a:ext cx="8496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Interview – A Conversation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3DB30-7DCD-419A-B7FF-3D32CE44F6AC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Prior year’s return</a:t>
            </a:r>
          </a:p>
          <a:p>
            <a:r>
              <a:rPr lang="en-US" altLang="en-US" dirty="0" smtClean="0"/>
              <a:t>Forms 1099-INT, -OID, -DIV, or substitute</a:t>
            </a:r>
          </a:p>
          <a:p>
            <a:pPr lvl="1"/>
            <a:r>
              <a:rPr lang="en-US" altLang="en-US" dirty="0" smtClean="0"/>
              <a:t>Organize them by type</a:t>
            </a:r>
          </a:p>
          <a:p>
            <a:r>
              <a:rPr lang="en-US" altLang="en-US" dirty="0" smtClean="0"/>
              <a:t>Forms K-1 (limited) – see K-1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Limitations on Scope – 1099-INT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Review Forms 1099-INT or 1099-OID for out-of-scope:</a:t>
            </a:r>
          </a:p>
          <a:p>
            <a:pPr lvl="1"/>
            <a:r>
              <a:rPr lang="en-US" altLang="en-US" dirty="0" smtClean="0"/>
              <a:t>Market discounts</a:t>
            </a:r>
          </a:p>
          <a:p>
            <a:pPr lvl="1"/>
            <a:r>
              <a:rPr lang="en-US" altLang="en-US" dirty="0" smtClean="0"/>
              <a:t>Bond premium </a:t>
            </a:r>
          </a:p>
          <a:p>
            <a:pPr lvl="1"/>
            <a:r>
              <a:rPr lang="en-US" altLang="en-US" dirty="0" smtClean="0"/>
              <a:t>FATCA filing requirement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Limitations on Scope – 1099-DIV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Review Forms 1099-DIV for out-of-scope:</a:t>
            </a:r>
          </a:p>
          <a:p>
            <a:pPr lvl="1"/>
            <a:r>
              <a:rPr lang="en-US" altLang="en-US" dirty="0" smtClean="0"/>
              <a:t>Sec. 1202 gain (small business stock)</a:t>
            </a:r>
          </a:p>
          <a:p>
            <a:pPr lvl="1"/>
            <a:r>
              <a:rPr lang="en-US" altLang="en-US" dirty="0" smtClean="0"/>
              <a:t>Collectibles</a:t>
            </a:r>
          </a:p>
          <a:p>
            <a:pPr lvl="1"/>
            <a:r>
              <a:rPr lang="en-US" altLang="en-US" dirty="0" smtClean="0"/>
              <a:t>Liquidating distributions</a:t>
            </a:r>
          </a:p>
          <a:p>
            <a:pPr lvl="1"/>
            <a:r>
              <a:rPr lang="en-US" altLang="en-US" dirty="0" smtClean="0"/>
              <a:t>FATCA filing requirement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Limitations on Scope – </a:t>
            </a:r>
            <a:br>
              <a:rPr lang="en-US" altLang="en-US" dirty="0" smtClean="0"/>
            </a:br>
            <a:r>
              <a:rPr lang="en-US" altLang="en-US" dirty="0" smtClean="0"/>
              <a:t>Investment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Would there be any Net Investment Income Tax? (out-of-scope)</a:t>
            </a:r>
          </a:p>
          <a:p>
            <a:r>
              <a:rPr lang="en-US" dirty="0" smtClean="0"/>
              <a:t>Applies only if Adjusted Gross Income is more than:</a:t>
            </a:r>
          </a:p>
          <a:p>
            <a:pPr lvl="1"/>
            <a:r>
              <a:rPr lang="en-US" dirty="0" smtClean="0"/>
              <a:t>MFJ or QW: $250,000</a:t>
            </a:r>
          </a:p>
          <a:p>
            <a:pPr lvl="1"/>
            <a:r>
              <a:rPr lang="en-US" dirty="0" smtClean="0"/>
              <a:t>MFS: $125,000</a:t>
            </a:r>
          </a:p>
          <a:p>
            <a:pPr lvl="1"/>
            <a:r>
              <a:rPr lang="en-US" dirty="0" smtClean="0"/>
              <a:t>Single or HoH: $200,000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9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Entering Interest or </a:t>
            </a:r>
            <a:br>
              <a:rPr lang="en-US" altLang="en-US" dirty="0" smtClean="0"/>
            </a:br>
            <a:r>
              <a:rPr lang="en-US" altLang="en-US" dirty="0" smtClean="0"/>
              <a:t>Dividend Income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Use</a:t>
            </a:r>
          </a:p>
          <a:p>
            <a:pPr lvl="1"/>
            <a:r>
              <a:rPr lang="en-US" altLang="en-US" dirty="0" smtClean="0"/>
              <a:t>Quick File</a:t>
            </a:r>
          </a:p>
          <a:p>
            <a:pPr lvl="1"/>
            <a:r>
              <a:rPr lang="en-US" altLang="en-US" dirty="0" smtClean="0"/>
              <a:t>Summary/Print view (line 8)</a:t>
            </a:r>
          </a:p>
          <a:p>
            <a:pPr lvl="1"/>
            <a:r>
              <a:rPr lang="en-US" altLang="en-US" dirty="0" smtClean="0"/>
              <a:t>Taxpayer profile (if set up)</a:t>
            </a:r>
          </a:p>
          <a:p>
            <a:pPr lvl="1"/>
            <a:r>
              <a:rPr lang="en-US" altLang="en-US" dirty="0" smtClean="0"/>
              <a:t>Form search box</a:t>
            </a:r>
          </a:p>
          <a:p>
            <a:r>
              <a:rPr lang="en-US" altLang="en-US" dirty="0" smtClean="0"/>
              <a:t>To navigate TaxSlayer </a:t>
            </a:r>
          </a:p>
        </p:txBody>
      </p:sp>
      <p:pic>
        <p:nvPicPr>
          <p:cNvPr id="3175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58" y="381001"/>
            <a:ext cx="103648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868" y="3350878"/>
            <a:ext cx="3810532" cy="2124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58091" y="3276600"/>
            <a:ext cx="3228107" cy="207382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Select first item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1900682"/>
            <a:ext cx="7677150" cy="136163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Get to Interest and Dividend Income screen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Entering Interest or </a:t>
            </a:r>
            <a:br>
              <a:rPr lang="en-US" altLang="en-US" dirty="0" smtClean="0"/>
            </a:br>
            <a:r>
              <a:rPr lang="en-US" altLang="en-US" dirty="0" smtClean="0"/>
              <a:t>Dividend Income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26526" y="3873660"/>
            <a:ext cx="2050473" cy="240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4641600"/>
            <a:ext cx="3609975" cy="387599"/>
            <a:chOff x="838200" y="4641600"/>
            <a:chExt cx="3609975" cy="387599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4641600"/>
              <a:ext cx="3047999" cy="387599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800" b="0" dirty="0" smtClean="0">
                  <a:cs typeface="Calibri" panose="020F0502020204030204" pitchFamily="34" charset="0"/>
                </a:rPr>
                <a:t>Foreign accounts – may be OOS </a:t>
              </a:r>
            </a:p>
          </p:txBody>
        </p:sp>
        <p:cxnSp>
          <p:nvCxnSpPr>
            <p:cNvPr id="6" name="Straight Arrow Connector 5"/>
            <p:cNvCxnSpPr>
              <a:stCxn id="12" idx="3"/>
            </p:cNvCxnSpPr>
            <p:nvPr/>
          </p:nvCxnSpPr>
          <p:spPr>
            <a:xfrm flipV="1">
              <a:off x="3886199" y="4641600"/>
              <a:ext cx="561976" cy="193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143000" y="5140200"/>
            <a:ext cx="3276600" cy="418314"/>
            <a:chOff x="917861" y="5140200"/>
            <a:chExt cx="3501739" cy="418314"/>
          </a:xfrm>
        </p:grpSpPr>
        <p:sp>
          <p:nvSpPr>
            <p:cNvPr id="13" name="Rounded Rectangle 12"/>
            <p:cNvSpPr/>
            <p:nvPr/>
          </p:nvSpPr>
          <p:spPr>
            <a:xfrm>
              <a:off x="917861" y="5170915"/>
              <a:ext cx="2968337" cy="387599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800" b="0" dirty="0" smtClean="0">
                  <a:cs typeface="Calibri" panose="020F0502020204030204" pitchFamily="34" charset="0"/>
                </a:rPr>
                <a:t>Exclusion - OOS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857624" y="5140200"/>
              <a:ext cx="561976" cy="193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78D8-7786-46E8-85F3-45F99EB0F4C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1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113737"/>
            <a:ext cx="5144218" cy="2067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Entering Interest or </a:t>
            </a:r>
            <a:br>
              <a:rPr lang="en-US" altLang="en-US" dirty="0" smtClean="0"/>
            </a:br>
            <a:r>
              <a:rPr lang="en-US" altLang="en-US" dirty="0" smtClean="0"/>
              <a:t>Dividend Income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Select type of income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977699" y="3937000"/>
            <a:ext cx="2404301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softEdge rad="0"/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cs typeface="Calibri" panose="020F0502020204030204" pitchFamily="34" charset="0"/>
              </a:rPr>
              <a:t>Also use for 1099-OID</a:t>
            </a:r>
            <a:endParaRPr lang="en-US" altLang="en-US" dirty="0"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81600" y="4076700"/>
            <a:ext cx="796099" cy="70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 – What Is It?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It is not earned income </a:t>
            </a:r>
          </a:p>
          <a:p>
            <a:pPr lvl="1"/>
            <a:r>
              <a:rPr lang="en-US" altLang="en-US" dirty="0" smtClean="0"/>
              <a:t>Money, not a person, is earning the income</a:t>
            </a:r>
          </a:p>
          <a:p>
            <a:r>
              <a:rPr lang="en-US" altLang="en-US" dirty="0" smtClean="0"/>
              <a:t>Reported in year earned </a:t>
            </a:r>
          </a:p>
          <a:p>
            <a:pPr lvl="1"/>
            <a:r>
              <a:rPr lang="en-US" altLang="en-US" dirty="0" smtClean="0"/>
              <a:t>Usually when posted to account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or Dividend Income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39734" y="2133600"/>
            <a:ext cx="348615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Abbreviate payer name if needed</a:t>
            </a:r>
          </a:p>
          <a:p>
            <a:r>
              <a:rPr lang="en-US" altLang="en-US" dirty="0" smtClean="0"/>
              <a:t>Taxpayer, Spouse or Joint (if needed in your state)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3124200" cy="158103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85809"/>
            <a:ext cx="3972479" cy="16671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573" y="4267200"/>
            <a:ext cx="4496427" cy="15527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8510"/>
          <a:stretch/>
        </p:blipFill>
        <p:spPr>
          <a:xfrm>
            <a:off x="7339362" y="4984596"/>
            <a:ext cx="1419423" cy="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 Screen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86700" cy="3886200"/>
          </a:xfrm>
        </p:spPr>
        <p:txBody>
          <a:bodyPr/>
          <a:lstStyle/>
          <a:p>
            <a:r>
              <a:rPr lang="en-US" altLang="en-US" dirty="0" smtClean="0"/>
              <a:t>Input data from tax form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947220"/>
            <a:ext cx="6781800" cy="28439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1129145" y="4752109"/>
            <a:ext cx="2514600" cy="2770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9145" y="5257800"/>
            <a:ext cx="2514600" cy="2770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91000" y="4592565"/>
            <a:ext cx="2216727" cy="3190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0" dirty="0" smtClean="0">
                <a:cs typeface="Calibri" panose="020F0502020204030204" pitchFamily="34" charset="0"/>
              </a:rPr>
              <a:t>Any tax withheld?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38600" y="5257800"/>
            <a:ext cx="3733799" cy="30646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0" dirty="0" smtClean="0">
                <a:cs typeface="Calibri" panose="020F0502020204030204" pitchFamily="34" charset="0"/>
              </a:rPr>
              <a:t>Foreign taxes covered in </a:t>
            </a:r>
            <a:r>
              <a:rPr lang="en-US" altLang="en-US" sz="1800" b="0" dirty="0" smtClean="0">
                <a:cs typeface="Calibri" panose="020F0502020204030204" pitchFamily="34" charset="0"/>
              </a:rPr>
              <a:t>lesson #</a:t>
            </a:r>
            <a:r>
              <a:rPr lang="en-US" altLang="en-US" sz="1800" b="0" dirty="0" smtClean="0"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 Screen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86700" cy="3886200"/>
          </a:xfrm>
        </p:spPr>
        <p:txBody>
          <a:bodyPr/>
          <a:lstStyle/>
          <a:p>
            <a:r>
              <a:rPr lang="en-US" altLang="en-US" dirty="0" smtClean="0"/>
              <a:t>If from U.S. obligations, subtract for your state (select state)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217" y="3673114"/>
            <a:ext cx="7888138" cy="594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999" y="4648200"/>
            <a:ext cx="7880467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129145" y="5056908"/>
            <a:ext cx="2514600" cy="2770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2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 Screen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4095750" cy="3886200"/>
          </a:xfrm>
        </p:spPr>
        <p:txBody>
          <a:bodyPr/>
          <a:lstStyle/>
          <a:p>
            <a:r>
              <a:rPr lang="en-US" altLang="en-US" dirty="0" smtClean="0"/>
              <a:t>Rest of form is out of 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2316" y="2133600"/>
            <a:ext cx="288036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7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Interest or Dividend Income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86700" cy="3886200"/>
          </a:xfrm>
        </p:spPr>
        <p:txBody>
          <a:bodyPr/>
          <a:lstStyle/>
          <a:p>
            <a:r>
              <a:rPr lang="en-US" altLang="en-US" dirty="0" smtClean="0"/>
              <a:t>Continue to save entries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3" y="3086052"/>
            <a:ext cx="4544137" cy="1181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7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Exempt Interest or Dividends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718284" y="2286000"/>
            <a:ext cx="7713245" cy="69619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State or municipal obligations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096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413" y="3048000"/>
            <a:ext cx="5820587" cy="3057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98026" y="5460205"/>
            <a:ext cx="4448987" cy="55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6322" y="4902737"/>
            <a:ext cx="1842655" cy="91940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0" dirty="0" smtClean="0">
                <a:cs typeface="Calibri" panose="020F0502020204030204" pitchFamily="34" charset="0"/>
              </a:rPr>
              <a:t>Is it wholly or </a:t>
            </a:r>
            <a:r>
              <a:rPr lang="en-US" altLang="en-US" sz="1800" b="0" dirty="0" smtClean="0">
                <a:cs typeface="Calibri" panose="020F0502020204030204" pitchFamily="34" charset="0"/>
              </a:rPr>
              <a:t>partly taxable </a:t>
            </a:r>
            <a:r>
              <a:rPr lang="en-US" altLang="en-US" sz="1800" b="0" dirty="0" smtClean="0">
                <a:cs typeface="Calibri" panose="020F0502020204030204" pitchFamily="34" charset="0"/>
              </a:rPr>
              <a:t>for state?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47013" y="5362436"/>
            <a:ext cx="1371600" cy="200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8022"/>
          <a:stretch/>
        </p:blipFill>
        <p:spPr>
          <a:xfrm>
            <a:off x="228600" y="1843347"/>
            <a:ext cx="8865220" cy="53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99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Exempt Interest –</a:t>
            </a:r>
            <a:br>
              <a:rPr lang="en-US" altLang="en-US" dirty="0" smtClean="0"/>
            </a:br>
            <a:r>
              <a:rPr lang="en-US" altLang="en-US" dirty="0" smtClean="0"/>
              <a:t>State Adjustment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628650" y="1981200"/>
            <a:ext cx="7865645" cy="4232027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State or municipal obligations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Usually, taxable if from another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096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495" y="2590800"/>
            <a:ext cx="7011378" cy="2648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1168280" y="4343400"/>
            <a:ext cx="3243904" cy="61293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0" dirty="0" smtClean="0">
                <a:cs typeface="Calibri" panose="020F0502020204030204" pitchFamily="34" charset="0"/>
              </a:rPr>
              <a:t>Select your state and amount to add back to income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4412184" y="3276600"/>
            <a:ext cx="1455216" cy="1373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4412184" y="4060614"/>
            <a:ext cx="1455216" cy="589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Entering Dividend Income</a:t>
            </a:r>
            <a:endParaRPr lang="en-US" altLang="en-US" sz="2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38200" y="2008857"/>
            <a:ext cx="7677150" cy="3886200"/>
          </a:xfrm>
        </p:spPr>
        <p:txBody>
          <a:bodyPr/>
          <a:lstStyle/>
          <a:p>
            <a:r>
              <a:rPr lang="en-US" dirty="0" smtClean="0"/>
              <a:t>Generally, this is all we see/need</a:t>
            </a:r>
            <a:endParaRPr lang="en-US" dirty="0"/>
          </a:p>
        </p:txBody>
      </p:sp>
      <p:pic>
        <p:nvPicPr>
          <p:cNvPr id="7680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80546"/>
            <a:ext cx="1036865" cy="9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65949" y="2667000"/>
            <a:ext cx="6277851" cy="3181794"/>
            <a:chOff x="762000" y="2667000"/>
            <a:chExt cx="6277851" cy="31817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2000" y="2667000"/>
              <a:ext cx="6277851" cy="31817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838200" y="4374996"/>
              <a:ext cx="2057400" cy="304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b="0" dirty="0" smtClean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8200" y="4821045"/>
              <a:ext cx="1371600" cy="26323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b="0" dirty="0" smtClean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6311" y="5390286"/>
              <a:ext cx="2244436" cy="2485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b="0" dirty="0" smtClean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673110" cy="266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TaxSlayer handles</a:t>
            </a:r>
          </a:p>
          <a:p>
            <a:pPr marL="0" indent="0">
              <a:buNone/>
            </a:pPr>
            <a:r>
              <a:rPr lang="en-US" dirty="0" smtClean="0"/>
              <a:t>Out of scope</a:t>
            </a:r>
          </a:p>
          <a:p>
            <a:pPr marL="0" indent="0">
              <a:buNone/>
            </a:pPr>
            <a:r>
              <a:rPr lang="en-US" dirty="0" smtClean="0"/>
              <a:t>Out of scope</a:t>
            </a:r>
          </a:p>
          <a:p>
            <a:pPr marL="0" indent="0">
              <a:buNone/>
            </a:pPr>
            <a:r>
              <a:rPr lang="en-US" dirty="0" smtClean="0"/>
              <a:t>Doesn’t go anywhere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3332"/>
          <a:stretch/>
        </p:blipFill>
        <p:spPr>
          <a:xfrm>
            <a:off x="4419600" y="2285999"/>
            <a:ext cx="3471159" cy="214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741" y="2209800"/>
            <a:ext cx="969259" cy="2224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2057400"/>
            <a:ext cx="42672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2400" y="2449391"/>
            <a:ext cx="533400" cy="65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2957512"/>
            <a:ext cx="1455089" cy="87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3429000"/>
            <a:ext cx="1455089" cy="152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4141691"/>
            <a:ext cx="1905000" cy="125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78D8-7786-46E8-85F3-45F99EB0F4C3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 Income</a:t>
            </a:r>
            <a:endParaRPr lang="en-US" dirty="0"/>
          </a:p>
        </p:txBody>
      </p:sp>
      <p:sp>
        <p:nvSpPr>
          <p:cNvPr id="50179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Nondividend distributions</a:t>
            </a:r>
          </a:p>
          <a:p>
            <a:pPr lvl="1"/>
            <a:r>
              <a:rPr lang="en-US" altLang="en-US" dirty="0" smtClean="0"/>
              <a:t>Return of basis (cost)</a:t>
            </a:r>
          </a:p>
          <a:p>
            <a:pPr lvl="1"/>
            <a:r>
              <a:rPr lang="en-US" altLang="en-US" dirty="0" smtClean="0"/>
              <a:t>Basis in paying security is reduced by amount of nondividend distribution</a:t>
            </a:r>
          </a:p>
          <a:p>
            <a:r>
              <a:rPr lang="en-US" altLang="en-US" dirty="0" smtClean="0"/>
              <a:t>Payers keep track of basis for covered securities (always taxpayer’s responsibility)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Where to Find Interest Income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Form 1099-INT or 1099-OID</a:t>
            </a:r>
          </a:p>
          <a:p>
            <a:r>
              <a:rPr lang="en-US" altLang="en-US" dirty="0" smtClean="0"/>
              <a:t>Brokerage Statement</a:t>
            </a:r>
          </a:p>
          <a:p>
            <a:r>
              <a:rPr lang="en-US" altLang="en-US" dirty="0" smtClean="0"/>
              <a:t>Schedule K-1 (see K-1 lesson)</a:t>
            </a:r>
          </a:p>
          <a:p>
            <a:r>
              <a:rPr lang="en-US" altLang="en-US" dirty="0" smtClean="0"/>
              <a:t>No tax form from payer</a:t>
            </a:r>
          </a:p>
          <a:p>
            <a:pPr lvl="1"/>
            <a:r>
              <a:rPr lang="en-US" altLang="en-US" dirty="0" smtClean="0"/>
              <a:t>Seller financed mortgage interest income</a:t>
            </a:r>
          </a:p>
          <a:p>
            <a:pPr lvl="1"/>
            <a:r>
              <a:rPr lang="en-US" altLang="en-US" dirty="0" smtClean="0"/>
              <a:t>Private or foreign payer</a:t>
            </a:r>
          </a:p>
          <a:p>
            <a:pPr lvl="1"/>
            <a:r>
              <a:rPr lang="en-US" altLang="en-US" dirty="0" smtClean="0"/>
              <a:t>Interest less than $10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67311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Federal or foreign tax?</a:t>
            </a:r>
          </a:p>
          <a:p>
            <a:pPr marL="0" indent="0">
              <a:buNone/>
            </a:pPr>
            <a:r>
              <a:rPr lang="en-US" dirty="0" smtClean="0"/>
              <a:t>Out of scope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4633"/>
          <a:stretch/>
        </p:blipFill>
        <p:spPr>
          <a:xfrm>
            <a:off x="7793741" y="2209800"/>
            <a:ext cx="969259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2057400"/>
            <a:ext cx="4267200" cy="2036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6600" y="2514600"/>
            <a:ext cx="1219200" cy="588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3044703"/>
            <a:ext cx="1295400" cy="58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3640013"/>
            <a:ext cx="1143000" cy="169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89" y="2315876"/>
            <a:ext cx="3097573" cy="14941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69057" y="4669155"/>
            <a:ext cx="5517543" cy="8172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 smtClean="0">
                <a:cs typeface="Calibri" panose="020F0502020204030204" pitchFamily="34" charset="0"/>
              </a:rPr>
              <a:t>Foreign tax credit or deduction for foreign taxes covered in a later lesson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178D8-7786-46E8-85F3-45F99EB0F4C3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Dividend Income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28650" y="2133599"/>
            <a:ext cx="7869654" cy="4079627"/>
          </a:xfrm>
        </p:spPr>
        <p:txBody>
          <a:bodyPr>
            <a:normAutofit/>
          </a:bodyPr>
          <a:lstStyle/>
          <a:p>
            <a:r>
              <a:rPr lang="en-US" dirty="0" smtClean="0"/>
              <a:t>US obligation income exempt for state?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720" y="3505200"/>
            <a:ext cx="8442480" cy="1357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4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or Dividend Income –</a:t>
            </a:r>
            <a:br>
              <a:rPr lang="en-US" dirty="0" smtClean="0"/>
            </a:br>
            <a:r>
              <a:rPr lang="en-US" dirty="0" smtClean="0"/>
              <a:t>State Tax Withheld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86700" cy="3962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State tax withheld? – input now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Or go to Payments and Estimates Screen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096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082" y="2743200"/>
            <a:ext cx="3353268" cy="2057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09650" y="2819400"/>
            <a:ext cx="3943350" cy="2209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en-US" dirty="0" smtClean="0">
                <a:cs typeface="Calibri" panose="020F0502020204030204" pitchFamily="34" charset="0"/>
              </a:rPr>
              <a:t>Search “state withholding” and select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4343400"/>
            <a:ext cx="2971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or Dividend Income –</a:t>
            </a:r>
            <a:br>
              <a:rPr lang="en-US" dirty="0" smtClean="0"/>
            </a:br>
            <a:r>
              <a:rPr lang="en-US" dirty="0" smtClean="0"/>
              <a:t>State Tax Withheld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86700" cy="4191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Select your state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Carries to Sch A and state return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096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2395653"/>
            <a:ext cx="6225052" cy="2894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8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or Dividend Income –</a:t>
            </a:r>
            <a:br>
              <a:rPr lang="en-US" dirty="0" smtClean="0"/>
            </a:br>
            <a:r>
              <a:rPr lang="en-US" dirty="0" smtClean="0"/>
              <a:t>State Tax Withheld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Can add more state withholdings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Don’t duplicate state tax from W-2, 1099-R or 1099G</a:t>
            </a:r>
          </a:p>
          <a:p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24800" y="4114800"/>
            <a:ext cx="6096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652" y="2667000"/>
            <a:ext cx="7306695" cy="1933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914401" y="3962400"/>
            <a:ext cx="3048000" cy="498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2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or Dividend Income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4824351" cy="284018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Private activity bond interest?</a:t>
            </a:r>
          </a:p>
          <a:p>
            <a:pPr lvl="1"/>
            <a:r>
              <a:rPr lang="en-US" altLang="en-US" dirty="0" smtClean="0"/>
              <a:t>Click </a:t>
            </a:r>
            <a:r>
              <a:rPr lang="en-US" altLang="en-US" dirty="0"/>
              <a:t>line 45 in Summary/ Print or search </a:t>
            </a:r>
            <a:r>
              <a:rPr lang="en-US" altLang="en-US" dirty="0" smtClean="0"/>
              <a:t>6251</a:t>
            </a:r>
          </a:p>
          <a:p>
            <a:pPr lvl="1"/>
            <a:r>
              <a:rPr lang="en-US" altLang="en-US" dirty="0" smtClean="0"/>
              <a:t>Input </a:t>
            </a:r>
            <a:r>
              <a:rPr lang="en-US" altLang="en-US" dirty="0"/>
              <a:t>on Form 6251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2001982"/>
            <a:ext cx="3038376" cy="1825336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3697" y="4648200"/>
            <a:ext cx="4202014" cy="15373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4367212"/>
            <a:ext cx="7905750" cy="157638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cs typeface="Calibri" panose="020F0502020204030204" pitchFamily="34" charset="0"/>
              </a:rPr>
              <a:t>May generate alternative minimum </a:t>
            </a:r>
            <a:r>
              <a:rPr lang="en-US" altLang="en-US" dirty="0" smtClean="0">
                <a:cs typeface="Calibri" panose="020F0502020204030204" pitchFamily="34" charset="0"/>
              </a:rPr>
              <a:t>tax</a:t>
            </a:r>
          </a:p>
          <a:p>
            <a:pPr lvl="1" fontAlgn="auto">
              <a:spcAft>
                <a:spcPts val="0"/>
              </a:spcAft>
            </a:pPr>
            <a:r>
              <a:rPr lang="en-US" altLang="en-US" dirty="0">
                <a:cs typeface="Calibri" panose="020F0502020204030204" pitchFamily="34" charset="0"/>
              </a:rPr>
              <a:t>I</a:t>
            </a:r>
            <a:r>
              <a:rPr lang="en-US" altLang="en-US" dirty="0" smtClean="0">
                <a:cs typeface="Calibri" panose="020F0502020204030204" pitchFamily="34" charset="0"/>
              </a:rPr>
              <a:t>f </a:t>
            </a:r>
            <a:r>
              <a:rPr lang="en-US" altLang="en-US" dirty="0">
                <a:cs typeface="Calibri" panose="020F0502020204030204" pitchFamily="34" charset="0"/>
              </a:rPr>
              <a:t>so, out of </a:t>
            </a:r>
            <a:r>
              <a:rPr lang="en-US" altLang="en-US" dirty="0" smtClean="0">
                <a:cs typeface="Calibri" panose="020F0502020204030204" pitchFamily="34" charset="0"/>
              </a:rPr>
              <a:t>scope</a:t>
            </a:r>
          </a:p>
          <a:p>
            <a:pPr lvl="1"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Check Line 45 in Summary / Print view</a:t>
            </a: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5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Entering Private Activity Bond </a:t>
            </a:r>
            <a:r>
              <a:rPr lang="en-US" dirty="0" smtClean="0"/>
              <a:t>Interest Income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45696" y="2016719"/>
            <a:ext cx="7869654" cy="1183681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Add up amounts from all 1099 forms and enter total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0963" y="3124200"/>
            <a:ext cx="6052037" cy="266700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3235919"/>
            <a:ext cx="2362200" cy="236512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Make a note on intake form for reviewer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5334000"/>
            <a:ext cx="4953000" cy="302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or Dividend Income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Complete one 1099 form at a time</a:t>
            </a:r>
          </a:p>
          <a:p>
            <a:r>
              <a:rPr lang="en-US" altLang="en-US" dirty="0" smtClean="0"/>
              <a:t>Input all information on the form</a:t>
            </a:r>
          </a:p>
          <a:p>
            <a:r>
              <a:rPr lang="en-US" altLang="en-US" dirty="0" smtClean="0"/>
              <a:t>If brokerage statement, input all information on the brokerage statement</a:t>
            </a:r>
          </a:p>
          <a:p>
            <a:r>
              <a:rPr lang="en-US" altLang="en-US" dirty="0" smtClean="0"/>
              <a:t>Too easy to miss items if try to go back to a form a second time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6713538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Is interest taxable on federal return?</a:t>
            </a:r>
          </a:p>
          <a:p>
            <a:r>
              <a:rPr lang="en-US" dirty="0" smtClean="0"/>
              <a:t>New York City bond interest?</a:t>
            </a:r>
          </a:p>
          <a:p>
            <a:r>
              <a:rPr lang="en-US" dirty="0" smtClean="0"/>
              <a:t>Treasury bill interest?</a:t>
            </a:r>
          </a:p>
          <a:p>
            <a:r>
              <a:rPr lang="en-US" dirty="0" smtClean="0"/>
              <a:t>Ford Motor Co bond interest?</a:t>
            </a:r>
          </a:p>
          <a:p>
            <a:r>
              <a:rPr lang="en-US" dirty="0" smtClean="0"/>
              <a:t>Interest on loan to cousin Charlie?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42188" y="3149600"/>
            <a:ext cx="67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No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42188" y="4292600"/>
            <a:ext cx="73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42188" y="3733800"/>
            <a:ext cx="735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42188" y="5130800"/>
            <a:ext cx="735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71" y="360220"/>
            <a:ext cx="708574" cy="119276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 Income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Dividends reinvested in more shares are not taxable (true or false)?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False – the dividend income is the first transaction and the purchase of shares is a second transaction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71" y="360220"/>
            <a:ext cx="708574" cy="1192764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Interest Income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Whether or not reported by the payer on a tax form, all interest must be included in the return</a:t>
            </a:r>
          </a:p>
          <a:p>
            <a:pPr lvl="1"/>
            <a:r>
              <a:rPr lang="en-US" altLang="en-US" dirty="0" smtClean="0"/>
              <a:t>Taxable</a:t>
            </a:r>
          </a:p>
          <a:p>
            <a:pPr marL="569913" lvl="1" indent="0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Tax-exempt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Other calculations can be impacted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Dividend Income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Payers of dividends of less than $10 don’t have to issue 1099 (true or false?)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True – same rule as for interest payers</a:t>
            </a:r>
          </a:p>
          <a:p>
            <a:r>
              <a:rPr lang="en-US" altLang="en-US" dirty="0" smtClean="0"/>
              <a:t>Taxpayers don’t have to report dividends if they don’t get a 1099 form (true or false?)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False – all income must be reported on the tax return 	</a:t>
            </a:r>
            <a:r>
              <a:rPr lang="en-US" altLang="en-US" dirty="0" smtClean="0"/>
              <a:t>	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84668" y="5562600"/>
            <a:ext cx="3048000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Check Intake Form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71" y="360220"/>
            <a:ext cx="708574" cy="119276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Seller-financed Mortgage </a:t>
            </a:r>
            <a:br>
              <a:rPr lang="en-US" altLang="en-US" dirty="0" smtClean="0"/>
            </a:br>
            <a:r>
              <a:rPr lang="en-US" altLang="en-US" dirty="0" smtClean="0"/>
              <a:t>Interest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6"/>
          </p:nvPr>
        </p:nvSpPr>
        <p:spPr>
          <a:xfrm>
            <a:off x="628651" y="2141661"/>
            <a:ext cx="3105149" cy="372573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Reported on Sch B top portion</a:t>
            </a:r>
          </a:p>
          <a:p>
            <a:r>
              <a:rPr lang="en-US" altLang="en-US" dirty="0" smtClean="0"/>
              <a:t>Must have payer ID number to e-file</a:t>
            </a:r>
          </a:p>
          <a:p>
            <a:r>
              <a:rPr lang="en-US" altLang="en-US" dirty="0" smtClean="0"/>
              <a:t>Is it not taxable for your state?</a:t>
            </a:r>
            <a:endParaRPr lang="en-US" alt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682345" y="369165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70" y="1752600"/>
            <a:ext cx="4029575" cy="43456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352800" y="5029200"/>
            <a:ext cx="72427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Seller-financed Mortgage </a:t>
            </a:r>
            <a:br>
              <a:rPr lang="en-US" altLang="en-US" dirty="0" smtClean="0"/>
            </a:br>
            <a:r>
              <a:rPr lang="en-US" altLang="en-US" dirty="0" smtClean="0"/>
              <a:t>Interest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6"/>
          </p:nvPr>
        </p:nvSpPr>
        <p:spPr>
          <a:xfrm>
            <a:off x="628651" y="2141662"/>
            <a:ext cx="7886699" cy="15069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If exempt for state, enter as negative number</a:t>
            </a:r>
            <a:endParaRPr lang="en-US" alt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696200" y="369165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737" y="3581400"/>
            <a:ext cx="6449325" cy="18195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724400" y="3095211"/>
            <a:ext cx="1752600" cy="1993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88EE10-5D45-4506-A05C-DD290F732CB1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1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Foreign Income or Account?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Must ask and answer questions at bottom of Sch B</a:t>
            </a:r>
          </a:p>
          <a:p>
            <a:pPr lvl="1"/>
            <a:r>
              <a:rPr lang="en-US" altLang="en-US" dirty="0" smtClean="0"/>
              <a:t>Foreign account/signature authority</a:t>
            </a:r>
          </a:p>
          <a:p>
            <a:pPr lvl="1"/>
            <a:r>
              <a:rPr lang="en-US" altLang="en-US" dirty="0" smtClean="0"/>
              <a:t>Foreign trust</a:t>
            </a:r>
          </a:p>
          <a:p>
            <a:r>
              <a:rPr lang="en-US" altLang="en-US" dirty="0" smtClean="0"/>
              <a:t>If answer is “yes” to either, additional reporting may be required</a:t>
            </a:r>
          </a:p>
          <a:p>
            <a:r>
              <a:rPr lang="en-US" altLang="en-US" dirty="0" smtClean="0"/>
              <a:t>Remind taxpayer of additional filing responsibility – and maybe refer to paid preparer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468" y="2209800"/>
            <a:ext cx="7983064" cy="3067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Foreign Account?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00" y="5232678"/>
            <a:ext cx="5301304" cy="8172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 smtClean="0">
                <a:cs typeface="Calibri" panose="020F0502020204030204" pitchFamily="34" charset="0"/>
              </a:rPr>
              <a:t>Does not matter whether there is current income or not – must report the account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1981200"/>
            <a:ext cx="68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696200" y="369165"/>
            <a:ext cx="823913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3253" y="2386656"/>
            <a:ext cx="304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^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Other Item: 1099-INT, -OID,</a:t>
            </a:r>
            <a:br>
              <a:rPr lang="en-US" altLang="en-US" dirty="0" smtClean="0"/>
            </a:br>
            <a:r>
              <a:rPr lang="en-US" altLang="en-US" dirty="0" smtClean="0"/>
              <a:t>or -DIV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Investment expenses</a:t>
            </a:r>
          </a:p>
          <a:p>
            <a:pPr lvl="1"/>
            <a:r>
              <a:rPr lang="en-US" altLang="en-US" dirty="0" smtClean="0"/>
              <a:t>1099-INT box 5</a:t>
            </a:r>
          </a:p>
          <a:p>
            <a:pPr lvl="1"/>
            <a:r>
              <a:rPr lang="en-US" altLang="en-US" dirty="0" smtClean="0"/>
              <a:t>1099-OID box 9</a:t>
            </a:r>
          </a:p>
          <a:p>
            <a:pPr lvl="1"/>
            <a:r>
              <a:rPr lang="en-US" altLang="en-US" dirty="0" smtClean="0"/>
              <a:t>1099-DIV box 5</a:t>
            </a:r>
          </a:p>
          <a:p>
            <a:r>
              <a:rPr lang="en-US" altLang="en-US" dirty="0" smtClean="0"/>
              <a:t>Possible itemized deduction</a:t>
            </a:r>
          </a:p>
          <a:p>
            <a:pPr lvl="1"/>
            <a:r>
              <a:rPr lang="en-US" altLang="en-US" dirty="0" smtClean="0"/>
              <a:t>Schedule A, Line 23</a:t>
            </a:r>
          </a:p>
          <a:p>
            <a:pPr lvl="1"/>
            <a:r>
              <a:rPr lang="en-US" altLang="en-US" dirty="0" smtClean="0"/>
              <a:t>Subject to 2% of AGI threshold</a:t>
            </a:r>
          </a:p>
          <a:p>
            <a:r>
              <a:rPr lang="en-US" altLang="en-US" dirty="0" smtClean="0"/>
              <a:t>Input now so don’t forget</a:t>
            </a:r>
          </a:p>
          <a:p>
            <a:r>
              <a:rPr lang="en-US" altLang="en-US" dirty="0" smtClean="0"/>
              <a:t>More to be covered in deductions lesson</a:t>
            </a:r>
          </a:p>
        </p:txBody>
      </p:sp>
      <p:pic>
        <p:nvPicPr>
          <p:cNvPr id="962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133600"/>
            <a:ext cx="428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/>
          <p:cNvSpPr/>
          <p:nvPr/>
        </p:nvSpPr>
        <p:spPr>
          <a:xfrm>
            <a:off x="7985125" y="152400"/>
            <a:ext cx="823913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3581400"/>
            <a:ext cx="2179638" cy="163449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 smtClean="0">
                <a:cs typeface="Calibri" panose="020F0502020204030204" pitchFamily="34" charset="0"/>
              </a:rPr>
              <a:t>Investment </a:t>
            </a:r>
            <a:r>
              <a:rPr lang="en-US" altLang="en-US" sz="2400" dirty="0" smtClean="0">
                <a:cs typeface="Calibri" panose="020F0502020204030204" pitchFamily="34" charset="0"/>
              </a:rPr>
              <a:t>interest</a:t>
            </a:r>
            <a:r>
              <a:rPr lang="en-US" altLang="en-US" sz="2400" b="0" dirty="0" smtClean="0">
                <a:cs typeface="Calibri" panose="020F0502020204030204" pitchFamily="34" charset="0"/>
              </a:rPr>
              <a:t> is different and is </a:t>
            </a:r>
            <a:r>
              <a:rPr lang="en-US" alt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</a:t>
            </a:r>
            <a:br>
              <a:rPr lang="en-US" dirty="0" smtClean="0"/>
            </a:br>
            <a:r>
              <a:rPr lang="en-US" dirty="0" smtClean="0"/>
              <a:t>Interest or Dividend Income</a:t>
            </a:r>
            <a:endParaRPr lang="en-US" dirty="0"/>
          </a:p>
        </p:txBody>
      </p:sp>
      <p:sp>
        <p:nvSpPr>
          <p:cNvPr id="62467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Check Intake/Interview Sheet – was interest/dividend box checked?</a:t>
            </a:r>
          </a:p>
          <a:p>
            <a:r>
              <a:rPr lang="en-US" altLang="en-US" dirty="0" smtClean="0"/>
              <a:t>Verify interest or dividend income is</a:t>
            </a:r>
            <a:br>
              <a:rPr lang="en-US" altLang="en-US" dirty="0" smtClean="0"/>
            </a:br>
            <a:r>
              <a:rPr lang="en-US" altLang="en-US" dirty="0" smtClean="0"/>
              <a:t>entered correctly</a:t>
            </a:r>
          </a:p>
          <a:p>
            <a:pPr lvl="1"/>
            <a:r>
              <a:rPr lang="en-US" altLang="en-US" dirty="0" smtClean="0"/>
              <a:t>Including any interest or dividend received with no paperwork</a:t>
            </a:r>
          </a:p>
          <a:p>
            <a:r>
              <a:rPr lang="en-US" altLang="en-US" dirty="0" smtClean="0"/>
              <a:t>State adjustments?</a:t>
            </a:r>
          </a:p>
        </p:txBody>
      </p:sp>
      <p:pic>
        <p:nvPicPr>
          <p:cNvPr id="921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56" y="377144"/>
            <a:ext cx="1193347" cy="99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Interest/Dividend Income</a:t>
            </a:r>
            <a:endParaRPr lang="en-US" dirty="0"/>
          </a:p>
        </p:txBody>
      </p:sp>
      <p:sp>
        <p:nvSpPr>
          <p:cNvPr id="94211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Compare to prior year</a:t>
            </a:r>
          </a:p>
          <a:p>
            <a:pPr lvl="1"/>
            <a:r>
              <a:rPr lang="en-US" altLang="en-US" dirty="0" smtClean="0"/>
              <a:t>Missing accounts?</a:t>
            </a:r>
          </a:p>
          <a:p>
            <a:r>
              <a:rPr lang="en-US" altLang="en-US" dirty="0" smtClean="0"/>
              <a:t>Foreign tax credit or deduction?</a:t>
            </a:r>
          </a:p>
          <a:p>
            <a:r>
              <a:rPr lang="en-US" altLang="en-US" dirty="0" smtClean="0"/>
              <a:t>Miscellaneous investment expense entered?</a:t>
            </a:r>
          </a:p>
          <a:p>
            <a:r>
              <a:rPr lang="en-US" altLang="en-US" dirty="0" smtClean="0"/>
              <a:t>Any other interest or dividends?</a:t>
            </a:r>
          </a:p>
          <a:p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Foreign Accounts or Specified Financial Assets– Special Note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If any FATCA box is checked </a:t>
            </a:r>
            <a:r>
              <a:rPr lang="en-US" altLang="en-US" dirty="0" smtClean="0">
                <a:solidFill>
                  <a:srgbClr val="0000FF"/>
                </a:solidFill>
              </a:rPr>
              <a:t>OR</a:t>
            </a:r>
            <a:r>
              <a:rPr lang="en-US" altLang="en-US" dirty="0" smtClean="0"/>
              <a:t> if taxpayer has foreign accounts at or over $50,000, advise taxpayer that there are substantial penalties for not filing the required forms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Refer taxpayer to a paid professional, especially if there are filing failures in the past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Interest and Dividend Income</a:t>
            </a:r>
          </a:p>
        </p:txBody>
      </p:sp>
      <p:sp>
        <p:nvSpPr>
          <p:cNvPr id="12" name="Content Placeholder 4"/>
          <p:cNvSpPr>
            <a:spLocks noGrp="1"/>
          </p:cNvSpPr>
          <p:nvPr/>
        </p:nvSpPr>
        <p:spPr>
          <a:xfrm>
            <a:off x="1747812" y="2530042"/>
            <a:ext cx="2960039" cy="914400"/>
          </a:xfrm>
          <a:prstGeom prst="rect">
            <a:avLst/>
          </a:prstGeom>
          <a:effectLst>
            <a:outerShdw blurRad="152400" dist="317500" dir="5400000" sx="90000" sy="-19000" rotWithShape="0">
              <a:schemeClr val="accent2">
                <a:lumMod val="75000"/>
                <a:alpha val="15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Comments</a:t>
            </a:r>
          </a:p>
        </p:txBody>
      </p:sp>
      <p:sp>
        <p:nvSpPr>
          <p:cNvPr id="13" name="Content Placeholder 6"/>
          <p:cNvSpPr>
            <a:spLocks noGrp="1"/>
          </p:cNvSpPr>
          <p:nvPr/>
        </p:nvSpPr>
        <p:spPr>
          <a:xfrm>
            <a:off x="3260051" y="4271847"/>
            <a:ext cx="302895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Questions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51" y="4115844"/>
            <a:ext cx="859536" cy="1446756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62" y="2063157"/>
            <a:ext cx="685800" cy="152278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Interest Income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All interest is taxable except interest from</a:t>
            </a:r>
          </a:p>
          <a:p>
            <a:pPr lvl="1"/>
            <a:r>
              <a:rPr lang="en-US" altLang="en-US" dirty="0" smtClean="0"/>
              <a:t>State or municipal obligations; including</a:t>
            </a:r>
          </a:p>
          <a:p>
            <a:pPr marL="1027113" lvl="2" indent="0">
              <a:buNone/>
            </a:pPr>
            <a:r>
              <a:rPr lang="en-US" altLang="en-US" dirty="0" smtClean="0"/>
              <a:t>D.C.</a:t>
            </a:r>
          </a:p>
          <a:p>
            <a:pPr marL="1027113" lvl="2" indent="0">
              <a:buNone/>
            </a:pPr>
            <a:r>
              <a:rPr lang="en-US" altLang="en-US" dirty="0" smtClean="0"/>
              <a:t>U.S. possessions</a:t>
            </a:r>
          </a:p>
          <a:p>
            <a:pPr marL="1027113" lvl="2" indent="0">
              <a:buNone/>
            </a:pPr>
            <a:r>
              <a:rPr lang="en-US" altLang="en-US" dirty="0" smtClean="0"/>
              <a:t>See Pubs 4491 and 4012 for others</a:t>
            </a:r>
          </a:p>
          <a:p>
            <a:r>
              <a:rPr lang="en-US" altLang="en-US" dirty="0" smtClean="0"/>
              <a:t>U.S. obligations (T-Bills, Savings Bonds, etc.) are fully taxable for federal tax but exempt from state tax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39" y="375660"/>
            <a:ext cx="1089025" cy="90487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99" y="1668117"/>
            <a:ext cx="6904031" cy="463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Income</a:t>
            </a:r>
            <a:endParaRPr lang="en-US" dirty="0"/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5562600" y="457200"/>
            <a:ext cx="2971800" cy="64611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The Tax Form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51957" y="5192712"/>
            <a:ext cx="2658043" cy="369888"/>
            <a:chOff x="666451" y="5695612"/>
            <a:chExt cx="2784618" cy="369888"/>
          </a:xfrm>
        </p:grpSpPr>
        <p:sp>
          <p:nvSpPr>
            <p:cNvPr id="25608" name="TextBox 10"/>
            <p:cNvSpPr txBox="1">
              <a:spLocks noChangeArrowheads="1"/>
            </p:cNvSpPr>
            <p:nvPr/>
          </p:nvSpPr>
          <p:spPr bwMode="auto">
            <a:xfrm>
              <a:off x="666451" y="5695612"/>
              <a:ext cx="2286000" cy="369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FATCA is out of scope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892877" y="5867544"/>
              <a:ext cx="558192" cy="608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4850495" y="5029200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6123708" y="5017304"/>
            <a:ext cx="533400" cy="21544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876800" y="5347156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2200" y="5347156"/>
            <a:ext cx="4880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OOS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Income</a:t>
            </a:r>
            <a:br>
              <a:rPr lang="en-US" dirty="0" smtClean="0"/>
            </a:br>
            <a:r>
              <a:rPr lang="en-US" dirty="0" smtClean="0"/>
              <a:t>Interest – </a:t>
            </a:r>
            <a:r>
              <a:rPr lang="en-US" altLang="en-US" dirty="0" smtClean="0"/>
              <a:t>Excerpt </a:t>
            </a:r>
            <a:r>
              <a:rPr lang="en-US" altLang="en-US" dirty="0"/>
              <a:t>from </a:t>
            </a:r>
            <a:r>
              <a:rPr lang="en-US" altLang="en-US" dirty="0" smtClean="0"/>
              <a:t>Sample Brokerage Statement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7663" y="1752600"/>
            <a:ext cx="8415337" cy="4456113"/>
            <a:chOff x="347663" y="1981200"/>
            <a:chExt cx="8415337" cy="4456113"/>
          </a:xfrm>
        </p:grpSpPr>
        <p:pic>
          <p:nvPicPr>
            <p:cNvPr id="2355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"/>
            <a:stretch>
              <a:fillRect/>
            </a:stretch>
          </p:blipFill>
          <p:spPr bwMode="auto">
            <a:xfrm>
              <a:off x="347663" y="1981200"/>
              <a:ext cx="8415337" cy="44561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eft Brace 6"/>
            <p:cNvSpPr/>
            <p:nvPr/>
          </p:nvSpPr>
          <p:spPr>
            <a:xfrm flipH="1">
              <a:off x="4267200" y="4343400"/>
              <a:ext cx="228600" cy="914400"/>
            </a:xfrm>
            <a:prstGeom prst="leftBrac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dirty="0" smtClean="0">
                <a:cs typeface="Calibri" panose="020F0502020204030204" pitchFamily="34" charset="0"/>
              </a:endParaRPr>
            </a:p>
          </p:txBody>
        </p:sp>
        <p:sp>
          <p:nvSpPr>
            <p:cNvPr id="23561" name="TextBox 7"/>
            <p:cNvSpPr txBox="1">
              <a:spLocks noChangeArrowheads="1"/>
            </p:cNvSpPr>
            <p:nvPr/>
          </p:nvSpPr>
          <p:spPr bwMode="auto">
            <a:xfrm>
              <a:off x="4648200" y="4459288"/>
              <a:ext cx="1676400" cy="646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cs typeface="Calibri" panose="020F0502020204030204" pitchFamily="34" charset="0"/>
                </a:rPr>
                <a:t>Lines 10-13 are out of scope</a:t>
              </a:r>
            </a:p>
          </p:txBody>
        </p:sp>
        <p:grpSp>
          <p:nvGrpSpPr>
            <p:cNvPr id="23562" name="Group 11"/>
            <p:cNvGrpSpPr>
              <a:grpSpLocks/>
            </p:cNvGrpSpPr>
            <p:nvPr/>
          </p:nvGrpSpPr>
          <p:grpSpPr bwMode="auto">
            <a:xfrm>
              <a:off x="2819400" y="5954713"/>
              <a:ext cx="3657600" cy="369887"/>
              <a:chOff x="2819400" y="5955268"/>
              <a:chExt cx="3657600" cy="369332"/>
            </a:xfrm>
          </p:grpSpPr>
          <p:sp>
            <p:nvSpPr>
              <p:cNvPr id="23563" name="TextBox 13"/>
              <p:cNvSpPr txBox="1">
                <a:spLocks noChangeArrowheads="1"/>
              </p:cNvSpPr>
              <p:nvPr/>
            </p:nvSpPr>
            <p:spPr bwMode="auto">
              <a:xfrm>
                <a:off x="4191000" y="5955268"/>
                <a:ext cx="2286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FATCA is out of scope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2819400" y="6126461"/>
                <a:ext cx="12954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3048000"/>
            <a:ext cx="3200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  <a:cs typeface="Calibri" panose="020F0502020204030204" pitchFamily="34" charset="0"/>
              </a:rPr>
              <a:t>Possible itemized deduction</a:t>
            </a:r>
            <a:endParaRPr lang="en-US" altLang="en-US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438400" y="3241965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 Premium or Discount – What Is It?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Bonds can be purchased at a discount or with a premium</a:t>
            </a:r>
          </a:p>
          <a:p>
            <a:pPr lvl="1"/>
            <a:r>
              <a:rPr lang="en-US" altLang="en-US" dirty="0" smtClean="0"/>
              <a:t>The discount is additional interest income</a:t>
            </a:r>
          </a:p>
          <a:p>
            <a:pPr lvl="1"/>
            <a:r>
              <a:rPr lang="en-US" altLang="en-US" dirty="0" smtClean="0"/>
              <a:t>The premium is a reduction of interest income</a:t>
            </a:r>
          </a:p>
          <a:p>
            <a:r>
              <a:rPr lang="en-US" altLang="en-US" dirty="0" smtClean="0"/>
              <a:t>Both amortized over the life of the bond</a:t>
            </a:r>
          </a:p>
          <a:p>
            <a:r>
              <a:rPr lang="en-US" altLang="en-US" dirty="0" smtClean="0"/>
              <a:t>Brokers now must report the total interest income on new purchases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7689275" y="369165"/>
            <a:ext cx="823913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E3DB30-7DCD-419A-B7FF-3D32CE44F6A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2841</Words>
  <Application>Microsoft Office PowerPoint</Application>
  <PresentationFormat>On-screen Show (4:3)</PresentationFormat>
  <Paragraphs>529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Verdana</vt:lpstr>
      <vt:lpstr>Wingdings</vt:lpstr>
      <vt:lpstr>NTTC</vt:lpstr>
      <vt:lpstr>Interest and Dividend Income</vt:lpstr>
      <vt:lpstr>What Is Interest Income?</vt:lpstr>
      <vt:lpstr>Interest Income – What Is It?</vt:lpstr>
      <vt:lpstr>Where to Find Interest Income </vt:lpstr>
      <vt:lpstr>Interest Income</vt:lpstr>
      <vt:lpstr>Interest Income</vt:lpstr>
      <vt:lpstr>Interest Income</vt:lpstr>
      <vt:lpstr>Interest Income Interest – Excerpt from Sample Brokerage Statement </vt:lpstr>
      <vt:lpstr>Bond Premium or Discount – What Is It?</vt:lpstr>
      <vt:lpstr>Original Issue Discount (OID)</vt:lpstr>
      <vt:lpstr>Dividend Income – What is it?</vt:lpstr>
      <vt:lpstr>Dividend Income – What is it?</vt:lpstr>
      <vt:lpstr>Dividend Income – What is it?</vt:lpstr>
      <vt:lpstr>Dividend Income – What is it?</vt:lpstr>
      <vt:lpstr>Dividend Income</vt:lpstr>
      <vt:lpstr>Where to Find Dividend Income </vt:lpstr>
      <vt:lpstr>Dividend 1099</vt:lpstr>
      <vt:lpstr>Dividends – Excerpt from Sample Brokerage Statement</vt:lpstr>
      <vt:lpstr>Dividend Income 1099-DIV</vt:lpstr>
      <vt:lpstr>Capital Gain Distributions</vt:lpstr>
      <vt:lpstr>Reinvested Dividend Income</vt:lpstr>
      <vt:lpstr>The Interview </vt:lpstr>
      <vt:lpstr>The Interview – A Conversation</vt:lpstr>
      <vt:lpstr>Limitations on Scope – 1099-INT</vt:lpstr>
      <vt:lpstr>Limitations on Scope – 1099-DIV</vt:lpstr>
      <vt:lpstr>Limitations on Scope –  Investment Income</vt:lpstr>
      <vt:lpstr>Entering Interest or  Dividend Income</vt:lpstr>
      <vt:lpstr>Entering Interest or  Dividend Income</vt:lpstr>
      <vt:lpstr>Entering Interest or  Dividend Income</vt:lpstr>
      <vt:lpstr>Interest or Dividend Income</vt:lpstr>
      <vt:lpstr>Interest Income Screen</vt:lpstr>
      <vt:lpstr>Interest Income Screen</vt:lpstr>
      <vt:lpstr>Interest Income Screen</vt:lpstr>
      <vt:lpstr>Entering Interest or Dividend Income</vt:lpstr>
      <vt:lpstr>Exempt Interest or Dividends </vt:lpstr>
      <vt:lpstr>Exempt Interest – State Adjustment </vt:lpstr>
      <vt:lpstr>Entering Dividend Income</vt:lpstr>
      <vt:lpstr>Dividend Income</vt:lpstr>
      <vt:lpstr>Dividend Income</vt:lpstr>
      <vt:lpstr>Dividend Income</vt:lpstr>
      <vt:lpstr>Dividend Income</vt:lpstr>
      <vt:lpstr>Interest or Dividend Income – State Tax Withheld</vt:lpstr>
      <vt:lpstr>Interest or Dividend Income – State Tax Withheld</vt:lpstr>
      <vt:lpstr>Interest or Dividend Income – State Tax Withheld</vt:lpstr>
      <vt:lpstr>Interest or Dividend Income</vt:lpstr>
      <vt:lpstr>Entering Private Activity Bond Interest Income</vt:lpstr>
      <vt:lpstr>Interest or Dividend Income</vt:lpstr>
      <vt:lpstr>Interest Income Quiz</vt:lpstr>
      <vt:lpstr>Dividend Income Quiz</vt:lpstr>
      <vt:lpstr>Dividend Income Quiz</vt:lpstr>
      <vt:lpstr>Seller-financed Mortgage  Interest</vt:lpstr>
      <vt:lpstr>Seller-financed Mortgage  Interest</vt:lpstr>
      <vt:lpstr>Foreign Income or Account?</vt:lpstr>
      <vt:lpstr>Foreign Account?</vt:lpstr>
      <vt:lpstr>Other Item: 1099-INT, -OID, or -DIV</vt:lpstr>
      <vt:lpstr>Quality Review Interest or Dividend Income</vt:lpstr>
      <vt:lpstr>Quality Review Interest/Dividend Income</vt:lpstr>
      <vt:lpstr>Foreign Accounts or Specified Financial Assets– Special Note</vt:lpstr>
      <vt:lpstr>Interest and Dividend Income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2013-10-17T21:01:03Z</dcterms:created>
  <dcterms:modified xsi:type="dcterms:W3CDTF">2016-12-15T02:44:51Z</dcterms:modified>
</cp:coreProperties>
</file>